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6" r:id="rId3"/>
    <p:sldId id="257" r:id="rId4"/>
    <p:sldId id="270" r:id="rId5"/>
    <p:sldId id="260" r:id="rId6"/>
    <p:sldId id="271" r:id="rId7"/>
    <p:sldId id="273" r:id="rId8"/>
    <p:sldId id="280" r:id="rId9"/>
    <p:sldId id="274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91736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-840" y="-112"/>
      </p:cViewPr>
      <p:guideLst>
        <p:guide orient="horz" pos="50"/>
        <p:guide pos="4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1AD56-A6DD-8040-969C-F4BE9EDC3A84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9970B-E65B-CF48-A717-C13A8258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4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history of group</a:t>
            </a:r>
          </a:p>
          <a:p>
            <a:r>
              <a:rPr lang="en-US" baseline="0" dirty="0" smtClean="0"/>
              <a:t>this is my own perspective with little or no input: Hope WG members will help refine, scope working group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970B-E65B-CF48-A717-C13A8258F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considering other carbon/biogenic species (CH4,CO, </a:t>
            </a:r>
            <a:r>
              <a:rPr lang="en-US" dirty="0" err="1" smtClean="0"/>
              <a:t>etc</a:t>
            </a:r>
            <a:r>
              <a:rPr lang="en-US" dirty="0" smtClean="0"/>
              <a:t>) though could be connected in the case of biomass </a:t>
            </a:r>
            <a:r>
              <a:rPr lang="en-US" dirty="0" smtClean="0"/>
              <a:t>burning</a:t>
            </a:r>
          </a:p>
          <a:p>
            <a:endParaRPr lang="en-US" dirty="0" smtClean="0"/>
          </a:p>
          <a:p>
            <a:r>
              <a:rPr lang="en-US" dirty="0" smtClean="0"/>
              <a:t>Land-ocean carbon fluxes because live biomass is not a big component, if we expanded the scope it could include detrital and inorganic carbon 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58EB-560D-480D-8DFA-DE3467ED5C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including CH4</a:t>
            </a:r>
            <a:r>
              <a:rPr lang="en-US" baseline="0" dirty="0" smtClean="0"/>
              <a:t> fluxes, land to ocean fluxes, focused on measurements of </a:t>
            </a:r>
            <a:r>
              <a:rPr lang="en-US" baseline="0" dirty="0" err="1" smtClean="0"/>
              <a:t>agbm</a:t>
            </a:r>
            <a:r>
              <a:rPr lang="en-US" baseline="0" dirty="0" smtClean="0"/>
              <a:t> using remote sensing.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biomass measurements and CO2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58EB-560D-480D-8DFA-DE3467ED5C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simplified diagram of how models connect</a:t>
            </a:r>
            <a:r>
              <a:rPr lang="en-US" baseline="0" dirty="0" smtClean="0"/>
              <a:t> fluxes and </a:t>
            </a:r>
            <a:r>
              <a:rPr lang="en-US" baseline="0" dirty="0" smtClean="0"/>
              <a:t>pools</a:t>
            </a:r>
          </a:p>
          <a:p>
            <a:r>
              <a:rPr lang="en-US" baseline="0" dirty="0" smtClean="0"/>
              <a:t>measure </a:t>
            </a:r>
            <a:r>
              <a:rPr lang="en-US" baseline="0" dirty="0" err="1" smtClean="0"/>
              <a:t>dagbm</a:t>
            </a:r>
            <a:r>
              <a:rPr lang="en-US" baseline="0" dirty="0" smtClean="0"/>
              <a:t> only part of </a:t>
            </a:r>
            <a:r>
              <a:rPr lang="en-US" baseline="0" dirty="0" err="1" smtClean="0"/>
              <a:t>npp</a:t>
            </a:r>
            <a:r>
              <a:rPr lang="en-US" baseline="0" dirty="0" smtClean="0"/>
              <a:t> allocation</a:t>
            </a:r>
          </a:p>
          <a:p>
            <a:r>
              <a:rPr lang="en-US" baseline="0" dirty="0" err="1" smtClean="0"/>
              <a:t>dbm</a:t>
            </a:r>
            <a:r>
              <a:rPr lang="en-US" baseline="0" dirty="0" smtClean="0"/>
              <a:t> ne dco2 outside of steady state, </a:t>
            </a:r>
            <a:r>
              <a:rPr lang="en-US" baseline="0" dirty="0" err="1" smtClean="0"/>
              <a:t>dbm</a:t>
            </a:r>
            <a:r>
              <a:rPr lang="en-US" baseline="0" dirty="0" smtClean="0"/>
              <a:t> perturbs other pools and their fluxes</a:t>
            </a:r>
          </a:p>
          <a:p>
            <a:r>
              <a:rPr lang="en-US" baseline="0" dirty="0" smtClean="0"/>
              <a:t>component flux estimates ne dco2,  models can integrate </a:t>
            </a:r>
            <a:r>
              <a:rPr lang="en-US" baseline="0" dirty="0" err="1" smtClean="0"/>
              <a:t>dbm</a:t>
            </a:r>
            <a:r>
              <a:rPr lang="en-US" baseline="0" dirty="0" smtClean="0"/>
              <a:t> into dco2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970B-E65B-CF48-A717-C13A8258F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Univ</a:t>
            </a:r>
            <a:r>
              <a:rPr lang="en-US" dirty="0" smtClean="0"/>
              <a:t> Michigan</a:t>
            </a:r>
            <a:r>
              <a:rPr lang="en-US" baseline="0" dirty="0" smtClean="0"/>
              <a:t> Biological </a:t>
            </a:r>
            <a:r>
              <a:rPr lang="en-US" baseline="0" dirty="0" smtClean="0"/>
              <a:t>Station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estimate flux from changes in biomass requires modeling of process that are not measured directly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970B-E65B-CF48-A717-C13A8258F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my own perspective with little or no input: Hope WG members will help refine, scope working group activities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970B-E65B-CF48-A717-C13A8258FC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4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1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8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1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5531-083A-DD45-855A-DCB498838C9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4311-11C4-AB40-A0F4-5E8BDA4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737" y="1633682"/>
            <a:ext cx="844917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Participant Name	</a:t>
            </a:r>
            <a:r>
              <a:rPr lang="en-US" b="1" dirty="0" smtClean="0"/>
              <a:t>				Organization</a:t>
            </a:r>
            <a:r>
              <a:rPr lang="en-US" b="1" dirty="0"/>
              <a:t>	</a:t>
            </a:r>
          </a:p>
          <a:p>
            <a:r>
              <a:rPr lang="en-US" b="1" dirty="0"/>
              <a:t>Collatz, George (Jim)</a:t>
            </a:r>
            <a:r>
              <a:rPr lang="en-US" dirty="0"/>
              <a:t> (WG Lead)	</a:t>
            </a:r>
            <a:r>
              <a:rPr lang="en-US" dirty="0" smtClean="0"/>
              <a:t>	NASA </a:t>
            </a:r>
            <a:r>
              <a:rPr lang="en-US" dirty="0"/>
              <a:t>GSFC 	</a:t>
            </a:r>
          </a:p>
          <a:p>
            <a:r>
              <a:rPr lang="en-US" dirty="0"/>
              <a:t>Brown, Molly	</a:t>
            </a:r>
            <a:r>
              <a:rPr lang="en-US" dirty="0" smtClean="0"/>
              <a:t>					NASA </a:t>
            </a:r>
            <a:r>
              <a:rPr lang="en-US" dirty="0"/>
              <a:t>GSFC 	</a:t>
            </a:r>
          </a:p>
          <a:p>
            <a:r>
              <a:rPr lang="en-US" dirty="0"/>
              <a:t>Denning, </a:t>
            </a:r>
            <a:r>
              <a:rPr lang="en-US" dirty="0" smtClean="0"/>
              <a:t>Scott					</a:t>
            </a:r>
            <a:r>
              <a:rPr lang="en-US" dirty="0"/>
              <a:t>	Colorado State University 	</a:t>
            </a:r>
          </a:p>
          <a:p>
            <a:r>
              <a:rPr lang="en-US" dirty="0"/>
              <a:t>Escobar, Vanessa	</a:t>
            </a:r>
            <a:r>
              <a:rPr lang="en-US" dirty="0" smtClean="0"/>
              <a:t>				Sigma </a:t>
            </a:r>
            <a:r>
              <a:rPr lang="en-US" dirty="0"/>
              <a:t>Space Corp. 	</a:t>
            </a:r>
          </a:p>
          <a:p>
            <a:r>
              <a:rPr lang="en-US" dirty="0"/>
              <a:t>French, Nancy	</a:t>
            </a:r>
            <a:r>
              <a:rPr lang="en-US" dirty="0" smtClean="0"/>
              <a:t>					Michigan </a:t>
            </a:r>
            <a:r>
              <a:rPr lang="en-US" dirty="0"/>
              <a:t>Tech Research Institute (MTRI) </a:t>
            </a:r>
          </a:p>
          <a:p>
            <a:r>
              <a:rPr lang="en-US" dirty="0"/>
              <a:t>Houghton, Richard (</a:t>
            </a:r>
            <a:r>
              <a:rPr lang="en-US" dirty="0" err="1"/>
              <a:t>Skee</a:t>
            </a:r>
            <a:r>
              <a:rPr lang="en-US" dirty="0"/>
              <a:t>)	</a:t>
            </a:r>
            <a:r>
              <a:rPr lang="en-US" dirty="0" smtClean="0"/>
              <a:t>		The </a:t>
            </a:r>
            <a:r>
              <a:rPr lang="en-US" dirty="0"/>
              <a:t>Woods Hole Research Center 	</a:t>
            </a:r>
          </a:p>
          <a:p>
            <a:r>
              <a:rPr lang="en-US" dirty="0" err="1"/>
              <a:t>Hurtt</a:t>
            </a:r>
            <a:r>
              <a:rPr lang="en-US" dirty="0"/>
              <a:t>, George	</a:t>
            </a:r>
            <a:r>
              <a:rPr lang="en-US" dirty="0" smtClean="0"/>
              <a:t>					University </a:t>
            </a:r>
            <a:r>
              <a:rPr lang="en-US" dirty="0"/>
              <a:t>of Maryland 	</a:t>
            </a:r>
          </a:p>
          <a:p>
            <a:r>
              <a:rPr lang="en-US" dirty="0"/>
              <a:t>Kang, Christine	</a:t>
            </a:r>
            <a:r>
              <a:rPr lang="en-US" dirty="0" smtClean="0"/>
              <a:t>				UMD</a:t>
            </a:r>
            <a:r>
              <a:rPr lang="en-US" dirty="0"/>
              <a:t> 	</a:t>
            </a:r>
          </a:p>
          <a:p>
            <a:r>
              <a:rPr lang="en-US" dirty="0"/>
              <a:t>McKenzie, Donald (Don)	</a:t>
            </a:r>
            <a:r>
              <a:rPr lang="en-US" dirty="0" smtClean="0"/>
              <a:t>			USDA </a:t>
            </a:r>
            <a:r>
              <a:rPr lang="en-US" dirty="0"/>
              <a:t>Forest Service 	</a:t>
            </a:r>
          </a:p>
          <a:p>
            <a:r>
              <a:rPr lang="en-US" dirty="0" err="1"/>
              <a:t>Schaaf</a:t>
            </a:r>
            <a:r>
              <a:rPr lang="en-US" dirty="0"/>
              <a:t>, Crystal	</a:t>
            </a:r>
            <a:r>
              <a:rPr lang="en-US" dirty="0" smtClean="0"/>
              <a:t>					University </a:t>
            </a:r>
            <a:r>
              <a:rPr lang="en-US" dirty="0"/>
              <a:t>of Massachusetts Boston 	</a:t>
            </a:r>
          </a:p>
          <a:p>
            <a:r>
              <a:rPr lang="en-US" dirty="0" err="1"/>
              <a:t>Schwalm</a:t>
            </a:r>
            <a:r>
              <a:rPr lang="en-US" dirty="0"/>
              <a:t>, Christopher	</a:t>
            </a:r>
            <a:r>
              <a:rPr lang="en-US" dirty="0" smtClean="0"/>
              <a:t>			Northern </a:t>
            </a:r>
            <a:r>
              <a:rPr lang="en-US" dirty="0"/>
              <a:t>Arizona University 	</a:t>
            </a:r>
          </a:p>
          <a:p>
            <a:r>
              <a:rPr lang="en-US" dirty="0"/>
              <a:t>Vargas, Rodrigo	</a:t>
            </a:r>
            <a:r>
              <a:rPr lang="en-US" dirty="0" smtClean="0"/>
              <a:t>				University </a:t>
            </a:r>
            <a:r>
              <a:rPr lang="en-US" dirty="0"/>
              <a:t>of Delaware 	</a:t>
            </a:r>
          </a:p>
          <a:p>
            <a:r>
              <a:rPr lang="en-US" dirty="0"/>
              <a:t>West, </a:t>
            </a:r>
            <a:r>
              <a:rPr lang="en-US" dirty="0" err="1"/>
              <a:t>Tristram</a:t>
            </a:r>
            <a:r>
              <a:rPr lang="en-US" dirty="0"/>
              <a:t> (</a:t>
            </a:r>
            <a:r>
              <a:rPr lang="en-US" dirty="0" err="1"/>
              <a:t>Tris</a:t>
            </a:r>
            <a:r>
              <a:rPr lang="en-US" dirty="0"/>
              <a:t>)	</a:t>
            </a:r>
            <a:r>
              <a:rPr lang="en-US" dirty="0" smtClean="0"/>
              <a:t>			White </a:t>
            </a:r>
            <a:r>
              <a:rPr lang="en-US" dirty="0"/>
              <a:t>House Council on Environmental Quality 	</a:t>
            </a:r>
          </a:p>
          <a:p>
            <a:r>
              <a:rPr lang="en-US" dirty="0"/>
              <a:t>Woo, </a:t>
            </a:r>
            <a:r>
              <a:rPr lang="en-US" dirty="0" err="1"/>
              <a:t>Seung</a:t>
            </a:r>
            <a:r>
              <a:rPr lang="en-US" dirty="0"/>
              <a:t> Hyun (Lucia)	</a:t>
            </a:r>
            <a:r>
              <a:rPr lang="en-US" dirty="0" smtClean="0"/>
              <a:t>		NASA </a:t>
            </a:r>
            <a:r>
              <a:rPr lang="en-US" dirty="0"/>
              <a:t>GSFC / Sigma Space 	</a:t>
            </a:r>
          </a:p>
          <a:p>
            <a:r>
              <a:rPr lang="en-US" dirty="0"/>
              <a:t>Woodall, Christopher (Chris)	</a:t>
            </a:r>
            <a:r>
              <a:rPr lang="en-US" dirty="0" smtClean="0"/>
              <a:t>		USDA </a:t>
            </a:r>
            <a:r>
              <a:rPr lang="en-US" dirty="0"/>
              <a:t>Forest Service 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9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Biomass-Flux Working Group</a:t>
            </a:r>
          </a:p>
          <a:p>
            <a:pPr algn="ctr"/>
            <a:r>
              <a:rPr lang="en-US" sz="3200" dirty="0" smtClean="0"/>
              <a:t>as listed on </a:t>
            </a:r>
            <a:r>
              <a:rPr lang="en-US" sz="3200" dirty="0" smtClean="0"/>
              <a:t>Website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9044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4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205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Biomass-Flux Working Group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30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Original draft with </a:t>
            </a:r>
            <a:r>
              <a:rPr lang="en-US" sz="2400" dirty="0" smtClean="0"/>
              <a:t>my edits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971" y="2118464"/>
            <a:ext cx="93064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Biomass-Flux working group seeks to integrate </a:t>
            </a:r>
            <a:r>
              <a:rPr lang="en-US" b="1" dirty="0"/>
              <a:t>land-atmosphere carbon fluxes</a:t>
            </a:r>
            <a:r>
              <a:rPr lang="en-US" dirty="0"/>
              <a:t>, </a:t>
            </a:r>
            <a:r>
              <a:rPr lang="en-US" b="1" dirty="0"/>
              <a:t>biomass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b="1" dirty="0"/>
              <a:t>changes in biomass </a:t>
            </a:r>
            <a:r>
              <a:rPr lang="en-US" dirty="0"/>
              <a:t>across CMS to improve estimation of all three. The working group </a:t>
            </a:r>
            <a:endParaRPr lang="en-US" dirty="0" smtClean="0"/>
          </a:p>
          <a:p>
            <a:r>
              <a:rPr lang="en-US" dirty="0" smtClean="0"/>
              <a:t>will: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/>
              <a:t>1) query and identify domains in space and time for which various relevant projects </a:t>
            </a:r>
            <a:endParaRPr lang="en-US" dirty="0" smtClean="0"/>
          </a:p>
          <a:p>
            <a:r>
              <a:rPr lang="en-US" dirty="0" smtClean="0"/>
              <a:t>overlap;</a:t>
            </a:r>
          </a:p>
          <a:p>
            <a:r>
              <a:rPr lang="en-US" dirty="0" smtClean="0"/>
              <a:t> </a:t>
            </a:r>
            <a:r>
              <a:rPr lang="en-US" dirty="0"/>
              <a:t>(2) identify and encourage projects to cross-compare flux and biomass products </a:t>
            </a:r>
            <a:endParaRPr lang="en-US" dirty="0" smtClean="0"/>
          </a:p>
          <a:p>
            <a:r>
              <a:rPr lang="en-US" dirty="0" smtClean="0"/>
              <a:t> (</a:t>
            </a:r>
            <a:r>
              <a:rPr lang="en-US" dirty="0"/>
              <a:t>3) track and summarize results and outcomes of comparisons.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ultimate goal would be to reconcile measurements of biomass and biomass change </a:t>
            </a:r>
            <a:endParaRPr lang="en-US" b="1" dirty="0" smtClean="0"/>
          </a:p>
          <a:p>
            <a:r>
              <a:rPr lang="en-US" b="1" dirty="0" smtClean="0"/>
              <a:t>with </a:t>
            </a:r>
            <a:r>
              <a:rPr lang="en-US" b="1" dirty="0"/>
              <a:t>process model biomass/fluxes and atmospheric CO2 </a:t>
            </a:r>
            <a:r>
              <a:rPr lang="en-US" b="1" dirty="0" smtClean="0"/>
              <a:t>variability across NASA CMS projects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147"/>
            <a:ext cx="908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group topic seems to be a </a:t>
            </a:r>
            <a:r>
              <a:rPr lang="en-US" dirty="0" smtClean="0"/>
              <a:t>specifi</a:t>
            </a:r>
            <a:r>
              <a:rPr lang="en-US" dirty="0" smtClean="0"/>
              <a:t>c, detailed </a:t>
            </a:r>
            <a:r>
              <a:rPr lang="en-US" dirty="0" smtClean="0"/>
              <a:t>subset </a:t>
            </a:r>
            <a:r>
              <a:rPr lang="en-US" dirty="0" smtClean="0"/>
              <a:t>within the </a:t>
            </a:r>
            <a:r>
              <a:rPr lang="en-US" dirty="0" smtClean="0"/>
              <a:t>scopes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b="1" dirty="0"/>
              <a:t>algorithm assessment/</a:t>
            </a:r>
            <a:r>
              <a:rPr lang="en-US" b="1" dirty="0" err="1" smtClean="0"/>
              <a:t>intercomparison</a:t>
            </a:r>
            <a:r>
              <a:rPr lang="en-US" b="1" dirty="0" smtClean="0"/>
              <a:t>, system framework, MRV, </a:t>
            </a:r>
            <a:r>
              <a:rPr lang="en-US" dirty="0" smtClean="0"/>
              <a:t>and</a:t>
            </a:r>
            <a:r>
              <a:rPr lang="en-US" b="1" dirty="0" smtClean="0"/>
              <a:t> atmospheric validation </a:t>
            </a:r>
            <a:r>
              <a:rPr lang="en-US" dirty="0"/>
              <a:t>working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9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205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Biomass-Flux Working Group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1639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Relevant CMS Themes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19734" y="1676688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CMS Biomass: monitor, manage biomass for greenhouse gas emissions</a:t>
            </a:r>
          </a:p>
          <a:p>
            <a:r>
              <a:rPr lang="en-US" dirty="0" smtClean="0"/>
              <a:t>Products:</a:t>
            </a:r>
            <a:endParaRPr lang="en-US" dirty="0"/>
          </a:p>
          <a:p>
            <a:r>
              <a:rPr lang="en-US" dirty="0" smtClean="0"/>
              <a:t>	Static </a:t>
            </a:r>
            <a:r>
              <a:rPr lang="en-US" dirty="0" smtClean="0"/>
              <a:t>Biomass estimates at local to global scales</a:t>
            </a:r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734" y="2877017"/>
            <a:ext cx="78320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CMS Flux: monitor and diagnose greenhouse gas variability</a:t>
            </a:r>
          </a:p>
          <a:p>
            <a:r>
              <a:rPr lang="en-US" dirty="0" smtClean="0"/>
              <a:t>Products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Biomass, component fluxes (fire, deforestation, harvest)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 smtClean="0"/>
              <a:t>-bottom </a:t>
            </a:r>
            <a:r>
              <a:rPr lang="en-US" dirty="0" smtClean="0"/>
              <a:t>up process models (diagnostic and dynamic)</a:t>
            </a:r>
          </a:p>
          <a:p>
            <a:r>
              <a:rPr lang="en-US" dirty="0" smtClean="0"/>
              <a:t>	</a:t>
            </a:r>
            <a:r>
              <a:rPr lang="en-US" dirty="0" smtClean="0"/>
              <a:t>-atmospheric inversions </a:t>
            </a:r>
            <a:r>
              <a:rPr lang="en-US" dirty="0" smtClean="0"/>
              <a:t>and data assimilation estimates of sources and </a:t>
            </a:r>
            <a:r>
              <a:rPr lang="en-US" dirty="0" smtClean="0"/>
              <a:t>sinks</a:t>
            </a:r>
          </a:p>
          <a:p>
            <a:r>
              <a:rPr lang="en-US" dirty="0"/>
              <a:t>	</a:t>
            </a:r>
            <a:r>
              <a:rPr lang="en-US" dirty="0" smtClean="0"/>
              <a:t>	derived from atmospheric measurements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365" y="4832614"/>
            <a:ext cx="8477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-relationship between above ground biomass change and atmospheric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(end-to-end)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how do biomass measurements constrain flux </a:t>
            </a:r>
            <a:r>
              <a:rPr lang="en-US" dirty="0" smtClean="0"/>
              <a:t>estimations?</a:t>
            </a:r>
          </a:p>
          <a:p>
            <a:endParaRPr lang="en-US" dirty="0" smtClean="0"/>
          </a:p>
          <a:p>
            <a:r>
              <a:rPr lang="en-US" strike="sngStrike" dirty="0" smtClean="0"/>
              <a:t>-how do flux estimations constrain biomass measurements?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91827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829" y="1974294"/>
            <a:ext cx="1878429" cy="9818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32537" y="2155713"/>
            <a:ext cx="8658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BM*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490" y="153588"/>
            <a:ext cx="197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ATMOSHERIC CO</a:t>
            </a:r>
            <a:r>
              <a:rPr lang="en-US" baseline="-25000" dirty="0" smtClean="0"/>
              <a:t>2</a:t>
            </a:r>
            <a:r>
              <a:rPr lang="en-US" dirty="0" smtClean="0"/>
              <a:t>*</a:t>
            </a:r>
            <a:endParaRPr lang="en-US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07872" y="757513"/>
            <a:ext cx="10673" cy="121678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7034" y="1044743"/>
            <a:ext cx="6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NPP*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136" y="4079644"/>
            <a:ext cx="1878429" cy="9818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36675" y="4325094"/>
            <a:ext cx="1361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Detritus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75006" y="2969769"/>
            <a:ext cx="10673" cy="110987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43258" y="4559876"/>
            <a:ext cx="757776" cy="10673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669018" y="704156"/>
            <a:ext cx="32016" cy="386927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75745" y="1344654"/>
            <a:ext cx="45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3509" y="2382818"/>
            <a:ext cx="233628" cy="257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081191" y="4570549"/>
            <a:ext cx="975945" cy="2881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823509" y="757513"/>
            <a:ext cx="5167" cy="164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056969" y="757513"/>
            <a:ext cx="24326" cy="381591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04704" y="1089078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Fire*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25390" y="3268663"/>
            <a:ext cx="117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Mortality*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7833" y="1969611"/>
            <a:ext cx="1878429" cy="9818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4" idx="3"/>
          </p:cNvCxnSpPr>
          <p:nvPr/>
        </p:nvCxnSpPr>
        <p:spPr>
          <a:xfrm>
            <a:off x="3943258" y="2465199"/>
            <a:ext cx="2225920" cy="598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094743" y="757513"/>
            <a:ext cx="2093" cy="120910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06991" y="2169379"/>
            <a:ext cx="1474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Products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230510" y="1355325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7579" y="5056084"/>
            <a:ext cx="4975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atm</a:t>
            </a:r>
            <a:r>
              <a:rPr lang="en-US" sz="1600" dirty="0" smtClean="0"/>
              <a:t> =- NPP*+ RH  + Fire* </a:t>
            </a:r>
            <a:r>
              <a:rPr lang="en-US" sz="1600" b="1" dirty="0" smtClean="0"/>
              <a:t>  + </a:t>
            </a:r>
            <a:r>
              <a:rPr lang="en-US" sz="1600" b="1" dirty="0" err="1" smtClean="0"/>
              <a:t>Prodout</a:t>
            </a:r>
            <a:r>
              <a:rPr lang="en-US" sz="1600" b="1" dirty="0" smtClean="0"/>
              <a:t> </a:t>
            </a:r>
            <a:r>
              <a:rPr lang="en-US" sz="1600" dirty="0" smtClean="0"/>
              <a:t>(Flux focus)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C</a:t>
            </a:r>
            <a:r>
              <a:rPr lang="en-US" sz="1600" baseline="-25000" dirty="0" smtClean="0">
                <a:solidFill>
                  <a:srgbClr val="FF0000"/>
                </a:solidFill>
              </a:rPr>
              <a:t>BM</a:t>
            </a:r>
            <a:r>
              <a:rPr lang="en-US" sz="1600" dirty="0" smtClean="0">
                <a:solidFill>
                  <a:srgbClr val="FF0000"/>
                </a:solidFill>
              </a:rPr>
              <a:t> = NPP*– Fire* – </a:t>
            </a:r>
            <a:r>
              <a:rPr lang="en-US" sz="1600" b="1" dirty="0" smtClean="0">
                <a:solidFill>
                  <a:srgbClr val="FF0000"/>
                </a:solidFill>
              </a:rPr>
              <a:t>Mort*</a:t>
            </a:r>
            <a:r>
              <a:rPr lang="en-US" sz="1600" dirty="0" smtClean="0">
                <a:solidFill>
                  <a:srgbClr val="FF0000"/>
                </a:solidFill>
              </a:rPr>
              <a:t> - </a:t>
            </a:r>
            <a:r>
              <a:rPr lang="en-US" sz="1600" b="1" dirty="0" smtClean="0">
                <a:solidFill>
                  <a:srgbClr val="FF0000"/>
                </a:solidFill>
              </a:rPr>
              <a:t>Removals* </a:t>
            </a:r>
            <a:r>
              <a:rPr lang="en-US" sz="1600" dirty="0" smtClean="0">
                <a:solidFill>
                  <a:srgbClr val="FF0000"/>
                </a:solidFill>
              </a:rPr>
              <a:t>(Biomass focus)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75744" y="2070340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Removals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853707" y="661655"/>
            <a:ext cx="32018" cy="42794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69139" y="329516"/>
            <a:ext cx="106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Local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35848" y="99232"/>
            <a:ext cx="7818217" cy="6248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045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81001"/>
            <a:ext cx="322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*potentially informed from Remote </a:t>
            </a:r>
            <a:r>
              <a:rPr lang="en-US" sz="1200" dirty="0">
                <a:solidFill>
                  <a:srgbClr val="FF0000"/>
                </a:solidFill>
              </a:rPr>
              <a:t>Sensing </a:t>
            </a:r>
            <a:r>
              <a:rPr lang="en-US" sz="1200" dirty="0" smtClean="0">
                <a:solidFill>
                  <a:srgbClr val="FF0000"/>
                </a:solidFill>
              </a:rPr>
              <a:t>Data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75056"/>
              </p:ext>
            </p:extLst>
          </p:nvPr>
        </p:nvGraphicFramePr>
        <p:xfrm>
          <a:off x="339725" y="5762625"/>
          <a:ext cx="31242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" name="Equation" r:id="rId6" imgW="1778000" imgH="431800" progId="Equation.3">
                  <p:embed/>
                </p:oleObj>
              </mc:Choice>
              <mc:Fallback>
                <p:oleObj name="Equation" r:id="rId6" imgW="177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725" y="5762625"/>
                        <a:ext cx="3124200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03068" y="4941068"/>
            <a:ext cx="43833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steady state: </a:t>
            </a:r>
            <a:endParaRPr lang="en-US" dirty="0" smtClean="0"/>
          </a:p>
          <a:p>
            <a:r>
              <a:rPr lang="en-US" i="1" dirty="0" smtClean="0">
                <a:latin typeface="Symbol" charset="2"/>
                <a:cs typeface="Symbol" charset="2"/>
              </a:rPr>
              <a:t> </a:t>
            </a:r>
          </a:p>
          <a:p>
            <a:r>
              <a:rPr lang="en-US" sz="2400" i="1" dirty="0" smtClean="0">
                <a:latin typeface="Symbol" charset="2"/>
                <a:cs typeface="Symbol" charset="2"/>
              </a:rPr>
              <a:t>D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BM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= -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C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atm</a:t>
            </a:r>
            <a:endParaRPr lang="en-US" sz="2400" i="1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But not over </a:t>
            </a:r>
            <a:r>
              <a:rPr lang="en-US" dirty="0" smtClean="0"/>
              <a:t>shorter periods of time and </a:t>
            </a:r>
            <a:r>
              <a:rPr lang="en-US" dirty="0" smtClean="0"/>
              <a:t>locally, also true for component fluxes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6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9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90889" y="710761"/>
            <a:ext cx="3676117" cy="2562669"/>
            <a:chOff x="112585" y="1974703"/>
            <a:chExt cx="4378467" cy="3243689"/>
          </a:xfrm>
        </p:grpSpPr>
        <p:cxnSp>
          <p:nvCxnSpPr>
            <p:cNvPr id="12" name="Straight Connector 11"/>
            <p:cNvCxnSpPr>
              <a:endCxn id="13" idx="1"/>
            </p:cNvCxnSpPr>
            <p:nvPr/>
          </p:nvCxnSpPr>
          <p:spPr>
            <a:xfrm flipH="1">
              <a:off x="997315" y="3600295"/>
              <a:ext cx="33187" cy="161809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12585" y="1974703"/>
              <a:ext cx="4378467" cy="3243689"/>
              <a:chOff x="52728" y="2375899"/>
              <a:chExt cx="5842000" cy="3713590"/>
            </a:xfrm>
          </p:grpSpPr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1259228" y="3417300"/>
                <a:ext cx="46355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52728" y="2448924"/>
                <a:ext cx="5184775" cy="982879"/>
              </a:xfrm>
              <a:custGeom>
                <a:avLst/>
                <a:gdLst/>
                <a:ahLst/>
                <a:cxnLst>
                  <a:cxn ang="0">
                    <a:pos x="11" y="30"/>
                  </a:cxn>
                  <a:cxn ang="0">
                    <a:pos x="181" y="40"/>
                  </a:cxn>
                  <a:cxn ang="0">
                    <a:pos x="406" y="20"/>
                  </a:cxn>
                  <a:cxn ang="0">
                    <a:pos x="594" y="0"/>
                  </a:cxn>
                  <a:cxn ang="0">
                    <a:pos x="719" y="0"/>
                  </a:cxn>
                  <a:cxn ang="0">
                    <a:pos x="728" y="616"/>
                  </a:cxn>
                  <a:cxn ang="0">
                    <a:pos x="1015" y="596"/>
                  </a:cxn>
                  <a:cxn ang="0">
                    <a:pos x="1356" y="537"/>
                  </a:cxn>
                  <a:cxn ang="0">
                    <a:pos x="1643" y="477"/>
                  </a:cxn>
                  <a:cxn ang="0">
                    <a:pos x="2029" y="358"/>
                  </a:cxn>
                  <a:cxn ang="0">
                    <a:pos x="2387" y="229"/>
                  </a:cxn>
                  <a:cxn ang="0">
                    <a:pos x="2782" y="109"/>
                  </a:cxn>
                  <a:cxn ang="0">
                    <a:pos x="3006" y="60"/>
                  </a:cxn>
                  <a:cxn ang="0">
                    <a:pos x="3194" y="30"/>
                  </a:cxn>
                  <a:cxn ang="0">
                    <a:pos x="3266" y="20"/>
                  </a:cxn>
                  <a:cxn ang="0">
                    <a:pos x="3266" y="606"/>
                  </a:cxn>
                  <a:cxn ang="0">
                    <a:pos x="2" y="616"/>
                  </a:cxn>
                  <a:cxn ang="0">
                    <a:pos x="0" y="34"/>
                  </a:cxn>
                </a:cxnLst>
                <a:rect l="0" t="0" r="r" b="b"/>
                <a:pathLst>
                  <a:path w="3266" h="616">
                    <a:moveTo>
                      <a:pt x="11" y="30"/>
                    </a:moveTo>
                    <a:lnTo>
                      <a:pt x="181" y="40"/>
                    </a:lnTo>
                    <a:lnTo>
                      <a:pt x="406" y="20"/>
                    </a:lnTo>
                    <a:lnTo>
                      <a:pt x="594" y="0"/>
                    </a:lnTo>
                    <a:lnTo>
                      <a:pt x="719" y="0"/>
                    </a:lnTo>
                    <a:lnTo>
                      <a:pt x="728" y="616"/>
                    </a:lnTo>
                    <a:lnTo>
                      <a:pt x="1015" y="596"/>
                    </a:lnTo>
                    <a:lnTo>
                      <a:pt x="1356" y="537"/>
                    </a:lnTo>
                    <a:lnTo>
                      <a:pt x="1643" y="477"/>
                    </a:lnTo>
                    <a:lnTo>
                      <a:pt x="2029" y="358"/>
                    </a:lnTo>
                    <a:lnTo>
                      <a:pt x="2387" y="229"/>
                    </a:lnTo>
                    <a:lnTo>
                      <a:pt x="2782" y="109"/>
                    </a:lnTo>
                    <a:lnTo>
                      <a:pt x="3006" y="60"/>
                    </a:lnTo>
                    <a:lnTo>
                      <a:pt x="3194" y="30"/>
                    </a:lnTo>
                    <a:lnTo>
                      <a:pt x="3266" y="20"/>
                    </a:lnTo>
                    <a:lnTo>
                      <a:pt x="3266" y="606"/>
                    </a:lnTo>
                    <a:lnTo>
                      <a:pt x="2" y="616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4E813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2078" y="3407775"/>
                <a:ext cx="762000" cy="957350"/>
              </a:xfrm>
              <a:custGeom>
                <a:avLst/>
                <a:gdLst/>
                <a:ahLst/>
                <a:cxnLst>
                  <a:cxn ang="0">
                    <a:pos x="468" y="6"/>
                  </a:cxn>
                  <a:cxn ang="0">
                    <a:pos x="12" y="6"/>
                  </a:cxn>
                  <a:cxn ang="0">
                    <a:pos x="0" y="600"/>
                  </a:cxn>
                  <a:cxn ang="0">
                    <a:pos x="90" y="432"/>
                  </a:cxn>
                  <a:cxn ang="0">
                    <a:pos x="186" y="276"/>
                  </a:cxn>
                  <a:cxn ang="0">
                    <a:pos x="258" y="174"/>
                  </a:cxn>
                  <a:cxn ang="0">
                    <a:pos x="336" y="102"/>
                  </a:cxn>
                  <a:cxn ang="0">
                    <a:pos x="408" y="36"/>
                  </a:cxn>
                  <a:cxn ang="0">
                    <a:pos x="480" y="0"/>
                  </a:cxn>
                </a:cxnLst>
                <a:rect l="0" t="0" r="r" b="b"/>
                <a:pathLst>
                  <a:path w="480" h="600">
                    <a:moveTo>
                      <a:pt x="468" y="6"/>
                    </a:moveTo>
                    <a:lnTo>
                      <a:pt x="12" y="6"/>
                    </a:lnTo>
                    <a:lnTo>
                      <a:pt x="0" y="600"/>
                    </a:lnTo>
                    <a:lnTo>
                      <a:pt x="90" y="432"/>
                    </a:lnTo>
                    <a:lnTo>
                      <a:pt x="186" y="276"/>
                    </a:lnTo>
                    <a:lnTo>
                      <a:pt x="258" y="174"/>
                    </a:lnTo>
                    <a:lnTo>
                      <a:pt x="336" y="102"/>
                    </a:lnTo>
                    <a:lnTo>
                      <a:pt x="408" y="36"/>
                    </a:lnTo>
                    <a:lnTo>
                      <a:pt x="480" y="0"/>
                    </a:lnTo>
                  </a:path>
                </a:pathLst>
              </a:custGeom>
              <a:solidFill>
                <a:srgbClr val="94A8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1938678" y="2845800"/>
                <a:ext cx="3381375" cy="57441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200" y="240"/>
                  </a:cxn>
                  <a:cxn ang="0">
                    <a:pos x="444" y="102"/>
                  </a:cxn>
                  <a:cxn ang="0">
                    <a:pos x="656" y="16"/>
                  </a:cxn>
                  <a:cxn ang="0">
                    <a:pos x="792" y="0"/>
                  </a:cxn>
                  <a:cxn ang="0">
                    <a:pos x="976" y="32"/>
                  </a:cxn>
                  <a:cxn ang="0">
                    <a:pos x="1182" y="120"/>
                  </a:cxn>
                  <a:cxn ang="0">
                    <a:pos x="1416" y="192"/>
                  </a:cxn>
                  <a:cxn ang="0">
                    <a:pos x="1620" y="252"/>
                  </a:cxn>
                  <a:cxn ang="0">
                    <a:pos x="1800" y="282"/>
                  </a:cxn>
                  <a:cxn ang="0">
                    <a:pos x="2118" y="312"/>
                  </a:cxn>
                  <a:cxn ang="0">
                    <a:pos x="2130" y="360"/>
                  </a:cxn>
                  <a:cxn ang="0">
                    <a:pos x="36" y="360"/>
                  </a:cxn>
                </a:cxnLst>
                <a:rect l="0" t="0" r="r" b="b"/>
                <a:pathLst>
                  <a:path w="2130" h="360">
                    <a:moveTo>
                      <a:pt x="0" y="360"/>
                    </a:moveTo>
                    <a:lnTo>
                      <a:pt x="200" y="240"/>
                    </a:lnTo>
                    <a:lnTo>
                      <a:pt x="444" y="102"/>
                    </a:lnTo>
                    <a:lnTo>
                      <a:pt x="656" y="16"/>
                    </a:lnTo>
                    <a:lnTo>
                      <a:pt x="792" y="0"/>
                    </a:lnTo>
                    <a:lnTo>
                      <a:pt x="976" y="32"/>
                    </a:lnTo>
                    <a:lnTo>
                      <a:pt x="1182" y="120"/>
                    </a:lnTo>
                    <a:lnTo>
                      <a:pt x="1416" y="192"/>
                    </a:lnTo>
                    <a:lnTo>
                      <a:pt x="1620" y="252"/>
                    </a:lnTo>
                    <a:lnTo>
                      <a:pt x="1800" y="282"/>
                    </a:lnTo>
                    <a:lnTo>
                      <a:pt x="2118" y="312"/>
                    </a:lnTo>
                    <a:lnTo>
                      <a:pt x="2130" y="360"/>
                    </a:lnTo>
                    <a:lnTo>
                      <a:pt x="36" y="360"/>
                    </a:lnTo>
                  </a:path>
                </a:pathLst>
              </a:custGeom>
              <a:solidFill>
                <a:srgbClr val="94A8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H="1">
                <a:off x="1233185" y="4231109"/>
                <a:ext cx="4434" cy="1858380"/>
              </a:xfrm>
              <a:prstGeom prst="line">
                <a:avLst/>
              </a:prstGeom>
              <a:noFill/>
              <a:ln w="57150" cmpd="sng">
                <a:solidFill>
                  <a:srgbClr val="97A7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 flipH="1">
                <a:off x="1186562" y="2375899"/>
                <a:ext cx="21866" cy="37123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8103" y="4714101"/>
            <a:ext cx="4566743" cy="2070126"/>
            <a:chOff x="4491052" y="1152287"/>
            <a:chExt cx="4003259" cy="2131099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4508500" y="1959729"/>
              <a:ext cx="3985811" cy="14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491052" y="1152287"/>
              <a:ext cx="3767773" cy="2131099"/>
              <a:chOff x="2167688" y="3623568"/>
              <a:chExt cx="5211759" cy="2738192"/>
            </a:xfrm>
          </p:grpSpPr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3326010" y="3623568"/>
                <a:ext cx="618" cy="2738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347447" y="4493253"/>
                <a:ext cx="4032000" cy="166549"/>
              </a:xfrm>
              <a:custGeom>
                <a:avLst/>
                <a:gdLst>
                  <a:gd name="connsiteX0" fmla="*/ 0 w 4032000"/>
                  <a:gd name="connsiteY0" fmla="*/ 159609 h 166549"/>
                  <a:gd name="connsiteX1" fmla="*/ 90217 w 4032000"/>
                  <a:gd name="connsiteY1" fmla="*/ 166549 h 166549"/>
                  <a:gd name="connsiteX2" fmla="*/ 215133 w 4032000"/>
                  <a:gd name="connsiteY2" fmla="*/ 131851 h 166549"/>
                  <a:gd name="connsiteX3" fmla="*/ 312289 w 4032000"/>
                  <a:gd name="connsiteY3" fmla="*/ 90214 h 166549"/>
                  <a:gd name="connsiteX4" fmla="*/ 374747 w 4032000"/>
                  <a:gd name="connsiteY4" fmla="*/ 48577 h 166549"/>
                  <a:gd name="connsiteX5" fmla="*/ 464964 w 4032000"/>
                  <a:gd name="connsiteY5" fmla="*/ 20819 h 166549"/>
                  <a:gd name="connsiteX6" fmla="*/ 673157 w 4032000"/>
                  <a:gd name="connsiteY6" fmla="*/ 13879 h 166549"/>
                  <a:gd name="connsiteX7" fmla="*/ 4032000 w 4032000"/>
                  <a:gd name="connsiteY7" fmla="*/ 0 h 16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2000" h="166549">
                    <a:moveTo>
                      <a:pt x="0" y="159609"/>
                    </a:moveTo>
                    <a:lnTo>
                      <a:pt x="90217" y="166549"/>
                    </a:lnTo>
                    <a:lnTo>
                      <a:pt x="215133" y="131851"/>
                    </a:lnTo>
                    <a:lnTo>
                      <a:pt x="312289" y="90214"/>
                    </a:lnTo>
                    <a:lnTo>
                      <a:pt x="374747" y="48577"/>
                    </a:lnTo>
                    <a:lnTo>
                      <a:pt x="464964" y="20819"/>
                    </a:lnTo>
                    <a:lnTo>
                      <a:pt x="673157" y="13879"/>
                    </a:lnTo>
                    <a:lnTo>
                      <a:pt x="4032000" y="0"/>
                    </a:lnTo>
                  </a:path>
                </a:pathLst>
              </a:custGeom>
              <a:solidFill>
                <a:srgbClr val="508038"/>
              </a:solidFill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167688" y="3688267"/>
                <a:ext cx="1158940" cy="985415"/>
              </a:xfrm>
              <a:custGeom>
                <a:avLst/>
                <a:gdLst>
                  <a:gd name="connsiteX0" fmla="*/ 1158940 w 1158940"/>
                  <a:gd name="connsiteY0" fmla="*/ 978475 h 985415"/>
                  <a:gd name="connsiteX1" fmla="*/ 1158940 w 1158940"/>
                  <a:gd name="connsiteY1" fmla="*/ 978475 h 985415"/>
                  <a:gd name="connsiteX2" fmla="*/ 1158940 w 1158940"/>
                  <a:gd name="connsiteY2" fmla="*/ 0 h 985415"/>
                  <a:gd name="connsiteX3" fmla="*/ 909109 w 1158940"/>
                  <a:gd name="connsiteY3" fmla="*/ 0 h 985415"/>
                  <a:gd name="connsiteX4" fmla="*/ 277591 w 1158940"/>
                  <a:gd name="connsiteY4" fmla="*/ 69395 h 985415"/>
                  <a:gd name="connsiteX5" fmla="*/ 0 w 1158940"/>
                  <a:gd name="connsiteY5" fmla="*/ 55516 h 985415"/>
                  <a:gd name="connsiteX6" fmla="*/ 6940 w 1158940"/>
                  <a:gd name="connsiteY6" fmla="*/ 985415 h 985415"/>
                  <a:gd name="connsiteX7" fmla="*/ 1158940 w 1158940"/>
                  <a:gd name="connsiteY7" fmla="*/ 978475 h 98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8940" h="985415">
                    <a:moveTo>
                      <a:pt x="1158940" y="978475"/>
                    </a:moveTo>
                    <a:lnTo>
                      <a:pt x="1158940" y="978475"/>
                    </a:lnTo>
                    <a:lnTo>
                      <a:pt x="1158940" y="0"/>
                    </a:lnTo>
                    <a:lnTo>
                      <a:pt x="909109" y="0"/>
                    </a:lnTo>
                    <a:lnTo>
                      <a:pt x="277591" y="69395"/>
                    </a:lnTo>
                    <a:lnTo>
                      <a:pt x="0" y="55516"/>
                    </a:lnTo>
                    <a:cubicBezTo>
                      <a:pt x="2313" y="365482"/>
                      <a:pt x="4627" y="675449"/>
                      <a:pt x="6940" y="985415"/>
                    </a:cubicBezTo>
                    <a:lnTo>
                      <a:pt x="1158940" y="978475"/>
                    </a:lnTo>
                    <a:close/>
                  </a:path>
                </a:pathLst>
              </a:custGeom>
              <a:solidFill>
                <a:srgbClr val="5080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40170" y="4507131"/>
                <a:ext cx="3539277" cy="152671"/>
              </a:xfrm>
              <a:prstGeom prst="rect">
                <a:avLst/>
              </a:prstGeom>
              <a:solidFill>
                <a:srgbClr val="508038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326626" y="4652900"/>
                <a:ext cx="4038940" cy="1708859"/>
              </a:xfrm>
              <a:custGeom>
                <a:avLst/>
                <a:gdLst>
                  <a:gd name="connsiteX0" fmla="*/ 6940 w 4038940"/>
                  <a:gd name="connsiteY0" fmla="*/ 756409 h 756409"/>
                  <a:gd name="connsiteX1" fmla="*/ 76338 w 4038940"/>
                  <a:gd name="connsiteY1" fmla="*/ 520465 h 756409"/>
                  <a:gd name="connsiteX2" fmla="*/ 111037 w 4038940"/>
                  <a:gd name="connsiteY2" fmla="*/ 367795 h 756409"/>
                  <a:gd name="connsiteX3" fmla="*/ 194314 w 4038940"/>
                  <a:gd name="connsiteY3" fmla="*/ 256763 h 756409"/>
                  <a:gd name="connsiteX4" fmla="*/ 333109 w 4038940"/>
                  <a:gd name="connsiteY4" fmla="*/ 173488 h 756409"/>
                  <a:gd name="connsiteX5" fmla="*/ 548241 w 4038940"/>
                  <a:gd name="connsiteY5" fmla="*/ 159609 h 756409"/>
                  <a:gd name="connsiteX6" fmla="*/ 1401832 w 4038940"/>
                  <a:gd name="connsiteY6" fmla="*/ 138790 h 756409"/>
                  <a:gd name="connsiteX7" fmla="*/ 2748145 w 4038940"/>
                  <a:gd name="connsiteY7" fmla="*/ 97153 h 756409"/>
                  <a:gd name="connsiteX8" fmla="*/ 3379663 w 4038940"/>
                  <a:gd name="connsiteY8" fmla="*/ 55516 h 756409"/>
                  <a:gd name="connsiteX9" fmla="*/ 4038940 w 4038940"/>
                  <a:gd name="connsiteY9" fmla="*/ 13879 h 756409"/>
                  <a:gd name="connsiteX10" fmla="*/ 0 w 4038940"/>
                  <a:gd name="connsiteY10" fmla="*/ 0 h 756409"/>
                  <a:gd name="connsiteX11" fmla="*/ 6940 w 4038940"/>
                  <a:gd name="connsiteY11" fmla="*/ 756409 h 75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38940" h="756409">
                    <a:moveTo>
                      <a:pt x="6940" y="756409"/>
                    </a:moveTo>
                    <a:lnTo>
                      <a:pt x="76338" y="520465"/>
                    </a:lnTo>
                    <a:lnTo>
                      <a:pt x="111037" y="367795"/>
                    </a:lnTo>
                    <a:lnTo>
                      <a:pt x="194314" y="256763"/>
                    </a:lnTo>
                    <a:lnTo>
                      <a:pt x="333109" y="173488"/>
                    </a:lnTo>
                    <a:lnTo>
                      <a:pt x="548241" y="159609"/>
                    </a:lnTo>
                    <a:lnTo>
                      <a:pt x="1401832" y="138790"/>
                    </a:lnTo>
                    <a:lnTo>
                      <a:pt x="2748145" y="97153"/>
                    </a:lnTo>
                    <a:lnTo>
                      <a:pt x="3379663" y="55516"/>
                    </a:lnTo>
                    <a:lnTo>
                      <a:pt x="4038940" y="13879"/>
                    </a:lnTo>
                    <a:lnTo>
                      <a:pt x="0" y="0"/>
                    </a:lnTo>
                    <a:cubicBezTo>
                      <a:pt x="2313" y="252136"/>
                      <a:pt x="4627" y="504273"/>
                      <a:pt x="6940" y="756409"/>
                    </a:cubicBezTo>
                    <a:close/>
                  </a:path>
                </a:pathLst>
              </a:custGeom>
              <a:solidFill>
                <a:srgbClr val="94AAD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925339" y="702029"/>
            <a:ext cx="4768589" cy="1578822"/>
            <a:chOff x="-395565" y="2581789"/>
            <a:chExt cx="7383903" cy="2359164"/>
          </a:xfrm>
        </p:grpSpPr>
        <p:sp>
          <p:nvSpPr>
            <p:cNvPr id="21" name="Freeform 4"/>
            <p:cNvSpPr>
              <a:spLocks/>
            </p:cNvSpPr>
            <p:nvPr/>
          </p:nvSpPr>
          <p:spPr bwMode="auto">
            <a:xfrm>
              <a:off x="-395565" y="2665347"/>
              <a:ext cx="7383903" cy="977900"/>
            </a:xfrm>
            <a:custGeom>
              <a:avLst/>
              <a:gdLst/>
              <a:ahLst/>
              <a:cxnLst>
                <a:cxn ang="0">
                  <a:pos x="11" y="30"/>
                </a:cxn>
                <a:cxn ang="0">
                  <a:pos x="181" y="40"/>
                </a:cxn>
                <a:cxn ang="0">
                  <a:pos x="406" y="20"/>
                </a:cxn>
                <a:cxn ang="0">
                  <a:pos x="594" y="0"/>
                </a:cxn>
                <a:cxn ang="0">
                  <a:pos x="719" y="0"/>
                </a:cxn>
                <a:cxn ang="0">
                  <a:pos x="728" y="616"/>
                </a:cxn>
                <a:cxn ang="0">
                  <a:pos x="1015" y="596"/>
                </a:cxn>
                <a:cxn ang="0">
                  <a:pos x="1356" y="537"/>
                </a:cxn>
                <a:cxn ang="0">
                  <a:pos x="1643" y="477"/>
                </a:cxn>
                <a:cxn ang="0">
                  <a:pos x="2029" y="358"/>
                </a:cxn>
                <a:cxn ang="0">
                  <a:pos x="2387" y="229"/>
                </a:cxn>
                <a:cxn ang="0">
                  <a:pos x="2782" y="109"/>
                </a:cxn>
                <a:cxn ang="0">
                  <a:pos x="3006" y="60"/>
                </a:cxn>
                <a:cxn ang="0">
                  <a:pos x="3194" y="30"/>
                </a:cxn>
                <a:cxn ang="0">
                  <a:pos x="3266" y="20"/>
                </a:cxn>
                <a:cxn ang="0">
                  <a:pos x="3266" y="606"/>
                </a:cxn>
                <a:cxn ang="0">
                  <a:pos x="2" y="616"/>
                </a:cxn>
                <a:cxn ang="0">
                  <a:pos x="0" y="34"/>
                </a:cxn>
              </a:cxnLst>
              <a:rect l="0" t="0" r="r" b="b"/>
              <a:pathLst>
                <a:path w="3266" h="616">
                  <a:moveTo>
                    <a:pt x="11" y="30"/>
                  </a:moveTo>
                  <a:lnTo>
                    <a:pt x="181" y="40"/>
                  </a:lnTo>
                  <a:lnTo>
                    <a:pt x="406" y="20"/>
                  </a:lnTo>
                  <a:lnTo>
                    <a:pt x="594" y="0"/>
                  </a:lnTo>
                  <a:lnTo>
                    <a:pt x="719" y="0"/>
                  </a:lnTo>
                  <a:lnTo>
                    <a:pt x="728" y="616"/>
                  </a:lnTo>
                  <a:lnTo>
                    <a:pt x="1015" y="596"/>
                  </a:lnTo>
                  <a:lnTo>
                    <a:pt x="1356" y="537"/>
                  </a:lnTo>
                  <a:lnTo>
                    <a:pt x="1643" y="477"/>
                  </a:lnTo>
                  <a:lnTo>
                    <a:pt x="2029" y="358"/>
                  </a:lnTo>
                  <a:lnTo>
                    <a:pt x="2387" y="229"/>
                  </a:lnTo>
                  <a:lnTo>
                    <a:pt x="2782" y="109"/>
                  </a:lnTo>
                  <a:lnTo>
                    <a:pt x="3006" y="60"/>
                  </a:lnTo>
                  <a:lnTo>
                    <a:pt x="3194" y="30"/>
                  </a:lnTo>
                  <a:lnTo>
                    <a:pt x="3266" y="20"/>
                  </a:lnTo>
                  <a:lnTo>
                    <a:pt x="3266" y="606"/>
                  </a:lnTo>
                  <a:lnTo>
                    <a:pt x="2" y="616"/>
                  </a:lnTo>
                  <a:lnTo>
                    <a:pt x="0" y="34"/>
                  </a:lnTo>
                </a:path>
              </a:pathLst>
            </a:custGeom>
            <a:solidFill>
              <a:srgbClr val="4E813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1257090" y="2581789"/>
              <a:ext cx="5946" cy="2359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69977" y="3636318"/>
              <a:ext cx="1623904" cy="1235239"/>
            </a:xfrm>
            <a:custGeom>
              <a:avLst/>
              <a:gdLst>
                <a:gd name="connsiteX0" fmla="*/ 0 w 1929253"/>
                <a:gd name="connsiteY0" fmla="*/ 1117266 h 1401787"/>
                <a:gd name="connsiteX1" fmla="*/ 131856 w 1929253"/>
                <a:gd name="connsiteY1" fmla="*/ 1138085 h 1401787"/>
                <a:gd name="connsiteX2" fmla="*/ 208193 w 1929253"/>
                <a:gd name="connsiteY2" fmla="*/ 1165843 h 1401787"/>
                <a:gd name="connsiteX3" fmla="*/ 277591 w 1929253"/>
                <a:gd name="connsiteY3" fmla="*/ 1200541 h 1401787"/>
                <a:gd name="connsiteX4" fmla="*/ 333109 w 1929253"/>
                <a:gd name="connsiteY4" fmla="*/ 1290755 h 1401787"/>
                <a:gd name="connsiteX5" fmla="*/ 416386 w 1929253"/>
                <a:gd name="connsiteY5" fmla="*/ 1367090 h 1401787"/>
                <a:gd name="connsiteX6" fmla="*/ 603759 w 1929253"/>
                <a:gd name="connsiteY6" fmla="*/ 1401787 h 1401787"/>
                <a:gd name="connsiteX7" fmla="*/ 756434 w 1929253"/>
                <a:gd name="connsiteY7" fmla="*/ 1346271 h 1401787"/>
                <a:gd name="connsiteX8" fmla="*/ 964627 w 1929253"/>
                <a:gd name="connsiteY8" fmla="*/ 1172782 h 1401787"/>
                <a:gd name="connsiteX9" fmla="*/ 1263036 w 1929253"/>
                <a:gd name="connsiteY9" fmla="*/ 798047 h 1401787"/>
                <a:gd name="connsiteX10" fmla="*/ 1533687 w 1929253"/>
                <a:gd name="connsiteY10" fmla="*/ 451070 h 1401787"/>
                <a:gd name="connsiteX11" fmla="*/ 1762699 w 1929253"/>
                <a:gd name="connsiteY11" fmla="*/ 173489 h 1401787"/>
                <a:gd name="connsiteX12" fmla="*/ 1929253 w 1929253"/>
                <a:gd name="connsiteY12" fmla="*/ 0 h 1401787"/>
                <a:gd name="connsiteX13" fmla="*/ 13880 w 1929253"/>
                <a:gd name="connsiteY13" fmla="*/ 20819 h 1401787"/>
                <a:gd name="connsiteX14" fmla="*/ 0 w 1929253"/>
                <a:gd name="connsiteY14" fmla="*/ 1117266 h 140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9253" h="1401787">
                  <a:moveTo>
                    <a:pt x="0" y="1117266"/>
                  </a:moveTo>
                  <a:lnTo>
                    <a:pt x="131856" y="1138085"/>
                  </a:lnTo>
                  <a:lnTo>
                    <a:pt x="208193" y="1165843"/>
                  </a:lnTo>
                  <a:lnTo>
                    <a:pt x="277591" y="1200541"/>
                  </a:lnTo>
                  <a:lnTo>
                    <a:pt x="333109" y="1290755"/>
                  </a:lnTo>
                  <a:lnTo>
                    <a:pt x="416386" y="1367090"/>
                  </a:lnTo>
                  <a:lnTo>
                    <a:pt x="603759" y="1401787"/>
                  </a:lnTo>
                  <a:lnTo>
                    <a:pt x="756434" y="1346271"/>
                  </a:lnTo>
                  <a:lnTo>
                    <a:pt x="964627" y="1172782"/>
                  </a:lnTo>
                  <a:lnTo>
                    <a:pt x="1263036" y="798047"/>
                  </a:lnTo>
                  <a:lnTo>
                    <a:pt x="1533687" y="451070"/>
                  </a:lnTo>
                  <a:lnTo>
                    <a:pt x="1762699" y="173489"/>
                  </a:lnTo>
                  <a:lnTo>
                    <a:pt x="1929253" y="0"/>
                  </a:lnTo>
                  <a:lnTo>
                    <a:pt x="13880" y="20819"/>
                  </a:lnTo>
                  <a:lnTo>
                    <a:pt x="0" y="1117266"/>
                  </a:lnTo>
                  <a:close/>
                </a:path>
              </a:pathLst>
            </a:custGeom>
            <a:solidFill>
              <a:srgbClr val="94AAD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86940" y="3213007"/>
              <a:ext cx="4094458" cy="430252"/>
            </a:xfrm>
            <a:custGeom>
              <a:avLst/>
              <a:gdLst>
                <a:gd name="connsiteX0" fmla="*/ 0 w 4094458"/>
                <a:gd name="connsiteY0" fmla="*/ 430252 h 430252"/>
                <a:gd name="connsiteX1" fmla="*/ 124915 w 4094458"/>
                <a:gd name="connsiteY1" fmla="*/ 326159 h 430252"/>
                <a:gd name="connsiteX2" fmla="*/ 409446 w 4094458"/>
                <a:gd name="connsiteY2" fmla="*/ 208186 h 430252"/>
                <a:gd name="connsiteX3" fmla="*/ 693976 w 4094458"/>
                <a:gd name="connsiteY3" fmla="*/ 124912 h 430252"/>
                <a:gd name="connsiteX4" fmla="*/ 936867 w 4094458"/>
                <a:gd name="connsiteY4" fmla="*/ 83275 h 430252"/>
                <a:gd name="connsiteX5" fmla="*/ 1256096 w 4094458"/>
                <a:gd name="connsiteY5" fmla="*/ 55517 h 430252"/>
                <a:gd name="connsiteX6" fmla="*/ 1790458 w 4094458"/>
                <a:gd name="connsiteY6" fmla="*/ 13879 h 430252"/>
                <a:gd name="connsiteX7" fmla="*/ 2123566 w 4094458"/>
                <a:gd name="connsiteY7" fmla="*/ 0 h 430252"/>
                <a:gd name="connsiteX8" fmla="*/ 2463614 w 4094458"/>
                <a:gd name="connsiteY8" fmla="*/ 55517 h 430252"/>
                <a:gd name="connsiteX9" fmla="*/ 2775903 w 4094458"/>
                <a:gd name="connsiteY9" fmla="*/ 131851 h 430252"/>
                <a:gd name="connsiteX10" fmla="*/ 3115952 w 4094458"/>
                <a:gd name="connsiteY10" fmla="*/ 215126 h 430252"/>
                <a:gd name="connsiteX11" fmla="*/ 3518458 w 4094458"/>
                <a:gd name="connsiteY11" fmla="*/ 270642 h 430252"/>
                <a:gd name="connsiteX12" fmla="*/ 3920964 w 4094458"/>
                <a:gd name="connsiteY12" fmla="*/ 353917 h 430252"/>
                <a:gd name="connsiteX13" fmla="*/ 4094458 w 4094458"/>
                <a:gd name="connsiteY13" fmla="*/ 395554 h 430252"/>
                <a:gd name="connsiteX14" fmla="*/ 0 w 4094458"/>
                <a:gd name="connsiteY14" fmla="*/ 430252 h 4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4458" h="430252">
                  <a:moveTo>
                    <a:pt x="0" y="430252"/>
                  </a:moveTo>
                  <a:lnTo>
                    <a:pt x="124915" y="326159"/>
                  </a:lnTo>
                  <a:lnTo>
                    <a:pt x="409446" y="208186"/>
                  </a:lnTo>
                  <a:lnTo>
                    <a:pt x="693976" y="124912"/>
                  </a:lnTo>
                  <a:lnTo>
                    <a:pt x="936867" y="83275"/>
                  </a:lnTo>
                  <a:lnTo>
                    <a:pt x="1256096" y="55517"/>
                  </a:lnTo>
                  <a:lnTo>
                    <a:pt x="1790458" y="13879"/>
                  </a:lnTo>
                  <a:lnTo>
                    <a:pt x="2123566" y="0"/>
                  </a:lnTo>
                  <a:lnTo>
                    <a:pt x="2463614" y="55517"/>
                  </a:lnTo>
                  <a:lnTo>
                    <a:pt x="2775903" y="131851"/>
                  </a:lnTo>
                  <a:lnTo>
                    <a:pt x="3115952" y="215126"/>
                  </a:lnTo>
                  <a:lnTo>
                    <a:pt x="3518458" y="270642"/>
                  </a:lnTo>
                  <a:lnTo>
                    <a:pt x="3920964" y="353917"/>
                  </a:lnTo>
                  <a:lnTo>
                    <a:pt x="4094458" y="395554"/>
                  </a:lnTo>
                  <a:lnTo>
                    <a:pt x="0" y="430252"/>
                  </a:lnTo>
                  <a:close/>
                </a:path>
              </a:pathLst>
            </a:custGeom>
            <a:solidFill>
              <a:srgbClr val="94ACD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1605370" y="1757236"/>
            <a:ext cx="1280747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68129" y="1399006"/>
            <a:ext cx="248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 (decades to centuries)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175712" y="776923"/>
            <a:ext cx="10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Mortality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40430" y="5954600"/>
            <a:ext cx="27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Deforestation, Degradation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3313" y="679772"/>
            <a:ext cx="152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Harvest &amp; Fire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1778" y="3192750"/>
            <a:ext cx="3758379" cy="1338565"/>
            <a:chOff x="118728" y="3775042"/>
            <a:chExt cx="3758379" cy="1103253"/>
          </a:xfrm>
        </p:grpSpPr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H="1">
              <a:off x="118728" y="3775042"/>
              <a:ext cx="4941" cy="1103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125405" y="4865394"/>
              <a:ext cx="36225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531504" y="4450298"/>
              <a:ext cx="3345603" cy="4271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00" y="240"/>
                </a:cxn>
                <a:cxn ang="0">
                  <a:pos x="444" y="102"/>
                </a:cxn>
                <a:cxn ang="0">
                  <a:pos x="656" y="16"/>
                </a:cxn>
                <a:cxn ang="0">
                  <a:pos x="792" y="0"/>
                </a:cxn>
                <a:cxn ang="0">
                  <a:pos x="976" y="32"/>
                </a:cxn>
                <a:cxn ang="0">
                  <a:pos x="1182" y="120"/>
                </a:cxn>
                <a:cxn ang="0">
                  <a:pos x="1416" y="192"/>
                </a:cxn>
                <a:cxn ang="0">
                  <a:pos x="1620" y="252"/>
                </a:cxn>
                <a:cxn ang="0">
                  <a:pos x="1800" y="282"/>
                </a:cxn>
                <a:cxn ang="0">
                  <a:pos x="2118" y="312"/>
                </a:cxn>
                <a:cxn ang="0">
                  <a:pos x="2130" y="360"/>
                </a:cxn>
                <a:cxn ang="0">
                  <a:pos x="36" y="360"/>
                </a:cxn>
              </a:cxnLst>
              <a:rect l="0" t="0" r="r" b="b"/>
              <a:pathLst>
                <a:path w="2130" h="360">
                  <a:moveTo>
                    <a:pt x="0" y="360"/>
                  </a:moveTo>
                  <a:lnTo>
                    <a:pt x="200" y="240"/>
                  </a:lnTo>
                  <a:lnTo>
                    <a:pt x="444" y="102"/>
                  </a:lnTo>
                  <a:lnTo>
                    <a:pt x="656" y="16"/>
                  </a:lnTo>
                  <a:lnTo>
                    <a:pt x="792" y="0"/>
                  </a:lnTo>
                  <a:lnTo>
                    <a:pt x="976" y="32"/>
                  </a:lnTo>
                  <a:lnTo>
                    <a:pt x="1182" y="120"/>
                  </a:lnTo>
                  <a:lnTo>
                    <a:pt x="1416" y="192"/>
                  </a:lnTo>
                  <a:lnTo>
                    <a:pt x="1620" y="252"/>
                  </a:lnTo>
                  <a:lnTo>
                    <a:pt x="1800" y="282"/>
                  </a:lnTo>
                  <a:lnTo>
                    <a:pt x="2118" y="312"/>
                  </a:lnTo>
                  <a:lnTo>
                    <a:pt x="2130" y="360"/>
                  </a:lnTo>
                  <a:lnTo>
                    <a:pt x="36" y="360"/>
                  </a:lnTo>
                </a:path>
              </a:pathLst>
            </a:custGeom>
            <a:solidFill>
              <a:srgbClr val="94A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5479" y="4104497"/>
              <a:ext cx="3123847" cy="773798"/>
            </a:xfrm>
            <a:custGeom>
              <a:avLst/>
              <a:gdLst>
                <a:gd name="connsiteX0" fmla="*/ 0 w 3997301"/>
                <a:gd name="connsiteY0" fmla="*/ 909080 h 909080"/>
                <a:gd name="connsiteX1" fmla="*/ 180434 w 3997301"/>
                <a:gd name="connsiteY1" fmla="*/ 902140 h 909080"/>
                <a:gd name="connsiteX2" fmla="*/ 381687 w 3997301"/>
                <a:gd name="connsiteY2" fmla="*/ 881322 h 909080"/>
                <a:gd name="connsiteX3" fmla="*/ 610699 w 3997301"/>
                <a:gd name="connsiteY3" fmla="*/ 853563 h 909080"/>
                <a:gd name="connsiteX4" fmla="*/ 853591 w 3997301"/>
                <a:gd name="connsiteY4" fmla="*/ 818866 h 909080"/>
                <a:gd name="connsiteX5" fmla="*/ 1061783 w 3997301"/>
                <a:gd name="connsiteY5" fmla="*/ 784168 h 909080"/>
                <a:gd name="connsiteX6" fmla="*/ 1339374 w 3997301"/>
                <a:gd name="connsiteY6" fmla="*/ 721712 h 909080"/>
                <a:gd name="connsiteX7" fmla="*/ 1686362 w 3997301"/>
                <a:gd name="connsiteY7" fmla="*/ 624559 h 909080"/>
                <a:gd name="connsiteX8" fmla="*/ 2081928 w 3997301"/>
                <a:gd name="connsiteY8" fmla="*/ 499647 h 909080"/>
                <a:gd name="connsiteX9" fmla="*/ 2394217 w 3997301"/>
                <a:gd name="connsiteY9" fmla="*/ 388614 h 909080"/>
                <a:gd name="connsiteX10" fmla="*/ 2671807 w 3997301"/>
                <a:gd name="connsiteY10" fmla="*/ 291461 h 909080"/>
                <a:gd name="connsiteX11" fmla="*/ 2984097 w 3997301"/>
                <a:gd name="connsiteY11" fmla="*/ 201247 h 909080"/>
                <a:gd name="connsiteX12" fmla="*/ 3226988 w 3997301"/>
                <a:gd name="connsiteY12" fmla="*/ 124912 h 909080"/>
                <a:gd name="connsiteX13" fmla="*/ 3462940 w 3997301"/>
                <a:gd name="connsiteY13" fmla="*/ 76335 h 909080"/>
                <a:gd name="connsiteX14" fmla="*/ 3879326 w 3997301"/>
                <a:gd name="connsiteY14" fmla="*/ 0 h 909080"/>
                <a:gd name="connsiteX15" fmla="*/ 3997301 w 3997301"/>
                <a:gd name="connsiteY15" fmla="*/ 13879 h 909080"/>
                <a:gd name="connsiteX16" fmla="*/ 3997301 w 3997301"/>
                <a:gd name="connsiteY16" fmla="*/ 902140 h 909080"/>
                <a:gd name="connsiteX17" fmla="*/ 0 w 3997301"/>
                <a:gd name="connsiteY17" fmla="*/ 909080 h 90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97301" h="909080">
                  <a:moveTo>
                    <a:pt x="0" y="909080"/>
                  </a:moveTo>
                  <a:lnTo>
                    <a:pt x="180434" y="902140"/>
                  </a:lnTo>
                  <a:lnTo>
                    <a:pt x="381687" y="881322"/>
                  </a:lnTo>
                  <a:lnTo>
                    <a:pt x="610699" y="853563"/>
                  </a:lnTo>
                  <a:lnTo>
                    <a:pt x="853591" y="818866"/>
                  </a:lnTo>
                  <a:lnTo>
                    <a:pt x="1061783" y="784168"/>
                  </a:lnTo>
                  <a:lnTo>
                    <a:pt x="1339374" y="721712"/>
                  </a:lnTo>
                  <a:lnTo>
                    <a:pt x="1686362" y="624559"/>
                  </a:lnTo>
                  <a:lnTo>
                    <a:pt x="2081928" y="499647"/>
                  </a:lnTo>
                  <a:lnTo>
                    <a:pt x="2394217" y="388614"/>
                  </a:lnTo>
                  <a:lnTo>
                    <a:pt x="2671807" y="291461"/>
                  </a:lnTo>
                  <a:lnTo>
                    <a:pt x="2984097" y="201247"/>
                  </a:lnTo>
                  <a:lnTo>
                    <a:pt x="3226988" y="124912"/>
                  </a:lnTo>
                  <a:lnTo>
                    <a:pt x="3462940" y="76335"/>
                  </a:lnTo>
                  <a:lnTo>
                    <a:pt x="3879326" y="0"/>
                  </a:lnTo>
                  <a:lnTo>
                    <a:pt x="3997301" y="13879"/>
                  </a:lnTo>
                  <a:lnTo>
                    <a:pt x="3997301" y="902140"/>
                  </a:lnTo>
                  <a:lnTo>
                    <a:pt x="0" y="909080"/>
                  </a:lnTo>
                  <a:close/>
                </a:path>
              </a:pathLst>
            </a:custGeom>
            <a:solidFill>
              <a:srgbClr val="4F8335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25366" y="4501658"/>
              <a:ext cx="1724624" cy="319571"/>
            </a:xfrm>
            <a:custGeom>
              <a:avLst/>
              <a:gdLst>
                <a:gd name="connsiteX0" fmla="*/ 0 w 2206843"/>
                <a:gd name="connsiteY0" fmla="*/ 0 h 388614"/>
                <a:gd name="connsiteX1" fmla="*/ 208193 w 2206843"/>
                <a:gd name="connsiteY1" fmla="*/ 69395 h 388614"/>
                <a:gd name="connsiteX2" fmla="*/ 478843 w 2206843"/>
                <a:gd name="connsiteY2" fmla="*/ 138791 h 388614"/>
                <a:gd name="connsiteX3" fmla="*/ 777253 w 2206843"/>
                <a:gd name="connsiteY3" fmla="*/ 208186 h 388614"/>
                <a:gd name="connsiteX4" fmla="*/ 1152000 w 2206843"/>
                <a:gd name="connsiteY4" fmla="*/ 284521 h 388614"/>
                <a:gd name="connsiteX5" fmla="*/ 1401831 w 2206843"/>
                <a:gd name="connsiteY5" fmla="*/ 333098 h 388614"/>
                <a:gd name="connsiteX6" fmla="*/ 1686361 w 2206843"/>
                <a:gd name="connsiteY6" fmla="*/ 353916 h 388614"/>
                <a:gd name="connsiteX7" fmla="*/ 2068048 w 2206843"/>
                <a:gd name="connsiteY7" fmla="*/ 388614 h 388614"/>
                <a:gd name="connsiteX8" fmla="*/ 2206843 w 2206843"/>
                <a:gd name="connsiteY8" fmla="*/ 381674 h 38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843" h="388614">
                  <a:moveTo>
                    <a:pt x="0" y="0"/>
                  </a:moveTo>
                  <a:lnTo>
                    <a:pt x="208193" y="69395"/>
                  </a:lnTo>
                  <a:lnTo>
                    <a:pt x="478843" y="138791"/>
                  </a:lnTo>
                  <a:lnTo>
                    <a:pt x="777253" y="208186"/>
                  </a:lnTo>
                  <a:lnTo>
                    <a:pt x="1152000" y="284521"/>
                  </a:lnTo>
                  <a:lnTo>
                    <a:pt x="1401831" y="333098"/>
                  </a:lnTo>
                  <a:lnTo>
                    <a:pt x="1686361" y="353916"/>
                  </a:lnTo>
                  <a:lnTo>
                    <a:pt x="2068048" y="388614"/>
                  </a:lnTo>
                  <a:lnTo>
                    <a:pt x="2206843" y="381674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692424" y="33533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 Enhancement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97474" y="3475299"/>
            <a:ext cx="141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Afforestation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92350" y="1951540"/>
            <a:ext cx="292286" cy="282232"/>
          </a:xfrm>
          <a:prstGeom prst="rect">
            <a:avLst/>
          </a:prstGeom>
          <a:solidFill>
            <a:srgbClr val="4F83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93567" y="2406331"/>
            <a:ext cx="292286" cy="282232"/>
          </a:xfrm>
          <a:prstGeom prst="rect">
            <a:avLst/>
          </a:prstGeom>
          <a:solidFill>
            <a:srgbClr val="97AC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4714" y="1901141"/>
            <a:ext cx="96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4793" y="23648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 Flux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6884" y="739839"/>
            <a:ext cx="440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36432" y="1426434"/>
            <a:ext cx="341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878075" y="1982871"/>
            <a:ext cx="514019" cy="124765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29719" y="2349982"/>
            <a:ext cx="496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Harvest (remove and emitted elsewhere later)</a:t>
            </a:r>
          </a:p>
          <a:p>
            <a:r>
              <a:rPr lang="en-US" sz="1400" dirty="0" smtClean="0"/>
              <a:t>Fire (emitted locally and immediately) +mortality (emitted slowly)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579996" y="3193441"/>
            <a:ext cx="4093870" cy="1398628"/>
            <a:chOff x="3327188" y="2943280"/>
            <a:chExt cx="4093870" cy="1359485"/>
          </a:xfrm>
        </p:grpSpPr>
        <p:grpSp>
          <p:nvGrpSpPr>
            <p:cNvPr id="7" name="Group 6"/>
            <p:cNvGrpSpPr/>
            <p:nvPr/>
          </p:nvGrpSpPr>
          <p:grpSpPr>
            <a:xfrm>
              <a:off x="3327188" y="2943280"/>
              <a:ext cx="4093870" cy="1359485"/>
              <a:chOff x="203747" y="5251446"/>
              <a:chExt cx="4093870" cy="1359485"/>
            </a:xfrm>
          </p:grpSpPr>
          <p:sp>
            <p:nvSpPr>
              <p:cNvPr id="52" name="Line 3"/>
              <p:cNvSpPr>
                <a:spLocks noChangeShapeType="1"/>
              </p:cNvSpPr>
              <p:nvPr/>
            </p:nvSpPr>
            <p:spPr bwMode="auto">
              <a:xfrm>
                <a:off x="203747" y="6589164"/>
                <a:ext cx="4093870" cy="78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08943" y="5475466"/>
                <a:ext cx="3639686" cy="1135465"/>
              </a:xfrm>
              <a:custGeom>
                <a:avLst/>
                <a:gdLst>
                  <a:gd name="connsiteX0" fmla="*/ 25231 w 4558333"/>
                  <a:gd name="connsiteY0" fmla="*/ 681279 h 1312093"/>
                  <a:gd name="connsiteX1" fmla="*/ 538253 w 4558333"/>
                  <a:gd name="connsiteY1" fmla="*/ 681279 h 1312093"/>
                  <a:gd name="connsiteX2" fmla="*/ 841021 w 4558333"/>
                  <a:gd name="connsiteY2" fmla="*/ 672868 h 1312093"/>
                  <a:gd name="connsiteX3" fmla="*/ 1211070 w 4558333"/>
                  <a:gd name="connsiteY3" fmla="*/ 630814 h 1312093"/>
                  <a:gd name="connsiteX4" fmla="*/ 1513838 w 4558333"/>
                  <a:gd name="connsiteY4" fmla="*/ 597170 h 1312093"/>
                  <a:gd name="connsiteX5" fmla="*/ 1858656 w 4558333"/>
                  <a:gd name="connsiteY5" fmla="*/ 538294 h 1312093"/>
                  <a:gd name="connsiteX6" fmla="*/ 2295987 w 4558333"/>
                  <a:gd name="connsiteY6" fmla="*/ 454186 h 1312093"/>
                  <a:gd name="connsiteX7" fmla="*/ 2809010 w 4558333"/>
                  <a:gd name="connsiteY7" fmla="*/ 336434 h 1312093"/>
                  <a:gd name="connsiteX8" fmla="*/ 3153829 w 4558333"/>
                  <a:gd name="connsiteY8" fmla="*/ 235503 h 1312093"/>
                  <a:gd name="connsiteX9" fmla="*/ 3523878 w 4558333"/>
                  <a:gd name="connsiteY9" fmla="*/ 151395 h 1312093"/>
                  <a:gd name="connsiteX10" fmla="*/ 3826645 w 4558333"/>
                  <a:gd name="connsiteY10" fmla="*/ 92519 h 1312093"/>
                  <a:gd name="connsiteX11" fmla="*/ 4070541 w 4558333"/>
                  <a:gd name="connsiteY11" fmla="*/ 50465 h 1312093"/>
                  <a:gd name="connsiteX12" fmla="*/ 4289207 w 4558333"/>
                  <a:gd name="connsiteY12" fmla="*/ 16821 h 1312093"/>
                  <a:gd name="connsiteX13" fmla="*/ 4558333 w 4558333"/>
                  <a:gd name="connsiteY13" fmla="*/ 0 h 1312093"/>
                  <a:gd name="connsiteX14" fmla="*/ 4533103 w 4558333"/>
                  <a:gd name="connsiteY14" fmla="*/ 1312093 h 1312093"/>
                  <a:gd name="connsiteX15" fmla="*/ 0 w 4558333"/>
                  <a:gd name="connsiteY15" fmla="*/ 1270038 h 1312093"/>
                  <a:gd name="connsiteX16" fmla="*/ 25231 w 4558333"/>
                  <a:gd name="connsiteY16" fmla="*/ 681279 h 131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58333" h="1312093">
                    <a:moveTo>
                      <a:pt x="25231" y="681279"/>
                    </a:moveTo>
                    <a:lnTo>
                      <a:pt x="538253" y="681279"/>
                    </a:lnTo>
                    <a:lnTo>
                      <a:pt x="841021" y="672868"/>
                    </a:lnTo>
                    <a:lnTo>
                      <a:pt x="1211070" y="630814"/>
                    </a:lnTo>
                    <a:lnTo>
                      <a:pt x="1513838" y="597170"/>
                    </a:lnTo>
                    <a:lnTo>
                      <a:pt x="1858656" y="538294"/>
                    </a:lnTo>
                    <a:lnTo>
                      <a:pt x="2295987" y="454186"/>
                    </a:lnTo>
                    <a:lnTo>
                      <a:pt x="2809010" y="336434"/>
                    </a:lnTo>
                    <a:lnTo>
                      <a:pt x="3153829" y="235503"/>
                    </a:lnTo>
                    <a:lnTo>
                      <a:pt x="3523878" y="151395"/>
                    </a:lnTo>
                    <a:lnTo>
                      <a:pt x="3826645" y="92519"/>
                    </a:lnTo>
                    <a:lnTo>
                      <a:pt x="4070541" y="50465"/>
                    </a:lnTo>
                    <a:lnTo>
                      <a:pt x="4289207" y="16821"/>
                    </a:lnTo>
                    <a:lnTo>
                      <a:pt x="4558333" y="0"/>
                    </a:lnTo>
                    <a:lnTo>
                      <a:pt x="4533103" y="1312093"/>
                    </a:lnTo>
                    <a:lnTo>
                      <a:pt x="0" y="1270038"/>
                    </a:lnTo>
                    <a:lnTo>
                      <a:pt x="25231" y="681279"/>
                    </a:lnTo>
                    <a:close/>
                  </a:path>
                </a:pathLst>
              </a:custGeom>
              <a:solidFill>
                <a:srgbClr val="4C803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Line 5"/>
              <p:cNvSpPr>
                <a:spLocks noChangeShapeType="1"/>
              </p:cNvSpPr>
              <p:nvPr/>
            </p:nvSpPr>
            <p:spPr bwMode="auto">
              <a:xfrm flipH="1">
                <a:off x="212024" y="5251446"/>
                <a:ext cx="6322" cy="13416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3809864" y="3830957"/>
              <a:ext cx="3141849" cy="453142"/>
            </a:xfrm>
            <a:custGeom>
              <a:avLst/>
              <a:gdLst>
                <a:gd name="connsiteX0" fmla="*/ 0 w 3934844"/>
                <a:gd name="connsiteY0" fmla="*/ 437191 h 451070"/>
                <a:gd name="connsiteX1" fmla="*/ 326169 w 3934844"/>
                <a:gd name="connsiteY1" fmla="*/ 430251 h 451070"/>
                <a:gd name="connsiteX2" fmla="*/ 582940 w 3934844"/>
                <a:gd name="connsiteY2" fmla="*/ 409433 h 451070"/>
                <a:gd name="connsiteX3" fmla="*/ 881350 w 3934844"/>
                <a:gd name="connsiteY3" fmla="*/ 388614 h 451070"/>
                <a:gd name="connsiteX4" fmla="*/ 1200579 w 3934844"/>
                <a:gd name="connsiteY4" fmla="*/ 353916 h 451070"/>
                <a:gd name="connsiteX5" fmla="*/ 1554506 w 3934844"/>
                <a:gd name="connsiteY5" fmla="*/ 305340 h 451070"/>
                <a:gd name="connsiteX6" fmla="*/ 1943133 w 3934844"/>
                <a:gd name="connsiteY6" fmla="*/ 249823 h 451070"/>
                <a:gd name="connsiteX7" fmla="*/ 2317880 w 3934844"/>
                <a:gd name="connsiteY7" fmla="*/ 187367 h 451070"/>
                <a:gd name="connsiteX8" fmla="*/ 2664868 w 3934844"/>
                <a:gd name="connsiteY8" fmla="*/ 131851 h 451070"/>
                <a:gd name="connsiteX9" fmla="*/ 3046555 w 3934844"/>
                <a:gd name="connsiteY9" fmla="*/ 76335 h 451070"/>
                <a:gd name="connsiteX10" fmla="*/ 3365783 w 3934844"/>
                <a:gd name="connsiteY10" fmla="*/ 41637 h 451070"/>
                <a:gd name="connsiteX11" fmla="*/ 3782169 w 3934844"/>
                <a:gd name="connsiteY11" fmla="*/ 6939 h 451070"/>
                <a:gd name="connsiteX12" fmla="*/ 3934844 w 3934844"/>
                <a:gd name="connsiteY12" fmla="*/ 0 h 451070"/>
                <a:gd name="connsiteX13" fmla="*/ 3927904 w 3934844"/>
                <a:gd name="connsiteY13" fmla="*/ 451070 h 451070"/>
                <a:gd name="connsiteX14" fmla="*/ 0 w 3934844"/>
                <a:gd name="connsiteY14" fmla="*/ 437191 h 45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4844" h="451070">
                  <a:moveTo>
                    <a:pt x="0" y="437191"/>
                  </a:moveTo>
                  <a:lnTo>
                    <a:pt x="326169" y="430251"/>
                  </a:lnTo>
                  <a:lnTo>
                    <a:pt x="582940" y="409433"/>
                  </a:lnTo>
                  <a:lnTo>
                    <a:pt x="881350" y="388614"/>
                  </a:lnTo>
                  <a:lnTo>
                    <a:pt x="1200579" y="353916"/>
                  </a:lnTo>
                  <a:lnTo>
                    <a:pt x="1554506" y="305340"/>
                  </a:lnTo>
                  <a:lnTo>
                    <a:pt x="1943133" y="249823"/>
                  </a:lnTo>
                  <a:lnTo>
                    <a:pt x="2317880" y="187367"/>
                  </a:lnTo>
                  <a:lnTo>
                    <a:pt x="2664868" y="131851"/>
                  </a:lnTo>
                  <a:lnTo>
                    <a:pt x="3046555" y="76335"/>
                  </a:lnTo>
                  <a:lnTo>
                    <a:pt x="3365783" y="41637"/>
                  </a:lnTo>
                  <a:lnTo>
                    <a:pt x="3782169" y="6939"/>
                  </a:lnTo>
                  <a:lnTo>
                    <a:pt x="3934844" y="0"/>
                  </a:lnTo>
                  <a:lnTo>
                    <a:pt x="3927904" y="451070"/>
                  </a:lnTo>
                  <a:lnTo>
                    <a:pt x="0" y="437191"/>
                  </a:lnTo>
                  <a:close/>
                </a:path>
              </a:pathLst>
            </a:custGeom>
            <a:solidFill>
              <a:srgbClr val="94ACDA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534374" y="341429"/>
            <a:ext cx="342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Neutral over decades to centuries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08503" y="2915374"/>
            <a:ext cx="338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Long term atmospheric CO2 sinks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209904" y="471930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long term atmospheric CO2 source</a:t>
            </a:r>
            <a:endParaRPr lang="en-US" b="1" dirty="0"/>
          </a:p>
        </p:txBody>
      </p:sp>
      <p:pic>
        <p:nvPicPr>
          <p:cNvPr id="56" name="Picture 55" descr="daum_equation_139965233567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16" y="5052036"/>
            <a:ext cx="2946400" cy="8001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268416" y="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Dynamics of Biomass and Flux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1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680" y="695955"/>
            <a:ext cx="2461095" cy="2919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5955"/>
            <a:ext cx="3307540" cy="2792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3010" y="4299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Relationship between Biomass change and Net Flux at local </a:t>
            </a:r>
            <a:r>
              <a:rPr lang="en-US" b="1" dirty="0" smtClean="0"/>
              <a:t>scales</a:t>
            </a: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28582"/>
            <a:ext cx="4644716" cy="3129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1075" y="4273761"/>
            <a:ext cx="2967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UMBS, Gough et al., 2008</a:t>
            </a:r>
          </a:p>
          <a:p>
            <a:endParaRPr lang="en-US" dirty="0"/>
          </a:p>
          <a:p>
            <a:r>
              <a:rPr lang="en-US" dirty="0" smtClean="0"/>
              <a:t>Net </a:t>
            </a:r>
            <a:r>
              <a:rPr lang="en-US" dirty="0" smtClean="0"/>
              <a:t>Flux sink </a:t>
            </a:r>
            <a:r>
              <a:rPr lang="en-US" dirty="0" smtClean="0"/>
              <a:t>= 1.6 </a:t>
            </a:r>
            <a:r>
              <a:rPr lang="en-US" dirty="0" err="1" smtClean="0"/>
              <a:t>MgC</a:t>
            </a:r>
            <a:r>
              <a:rPr lang="en-US" dirty="0" smtClean="0"/>
              <a:t>/ha/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AGB =  2.2MgC/ha/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1939" y="1569738"/>
            <a:ext cx="2916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HF, </a:t>
            </a:r>
            <a:r>
              <a:rPr lang="en-US" dirty="0" err="1" smtClean="0"/>
              <a:t>Urbanski</a:t>
            </a:r>
            <a:r>
              <a:rPr lang="en-US" dirty="0" smtClean="0"/>
              <a:t> et al., 2007</a:t>
            </a:r>
          </a:p>
          <a:p>
            <a:endParaRPr lang="en-US" dirty="0"/>
          </a:p>
          <a:p>
            <a:r>
              <a:rPr lang="en-US" dirty="0" smtClean="0"/>
              <a:t>Net Flux </a:t>
            </a:r>
            <a:r>
              <a:rPr lang="en-US" dirty="0" smtClean="0"/>
              <a:t>sink= </a:t>
            </a:r>
            <a:r>
              <a:rPr lang="en-US" dirty="0" smtClean="0"/>
              <a:t>2.5 </a:t>
            </a:r>
            <a:r>
              <a:rPr lang="en-US" dirty="0" err="1" smtClean="0"/>
              <a:t>MgC</a:t>
            </a:r>
            <a:r>
              <a:rPr lang="en-US" dirty="0" smtClean="0"/>
              <a:t>/ha/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AGB = 1.3 </a:t>
            </a:r>
            <a:r>
              <a:rPr lang="en-US" dirty="0" err="1" smtClean="0"/>
              <a:t>MgC</a:t>
            </a:r>
            <a:r>
              <a:rPr lang="en-US" dirty="0" smtClean="0"/>
              <a:t>/ha/</a:t>
            </a:r>
            <a:r>
              <a:rPr lang="en-US" dirty="0" err="1" smtClean="0"/>
              <a:t>yr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48474"/>
              </p:ext>
            </p:extLst>
          </p:nvPr>
        </p:nvGraphicFramePr>
        <p:xfrm>
          <a:off x="6444273" y="489580"/>
          <a:ext cx="16748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876300" imgH="215900" progId="Equation.3">
                  <p:embed/>
                </p:oleObj>
              </mc:Choice>
              <mc:Fallback>
                <p:oleObj name="Equation" r:id="rId7" imgW="876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4273" y="489580"/>
                        <a:ext cx="167481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53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732" y="407911"/>
            <a:ext cx="672236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of using biomass measurements to constrain flux models: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Static Biomass estimates to constrain flux models: </a:t>
            </a:r>
          </a:p>
          <a:p>
            <a:r>
              <a:rPr lang="en-US" dirty="0" smtClean="0"/>
              <a:t>Biomass is a function of NPP, allocation, mortality, harvest, fuel loads. </a:t>
            </a:r>
          </a:p>
          <a:p>
            <a:r>
              <a:rPr lang="en-US" dirty="0" smtClean="0"/>
              <a:t>A weak constraint on modeled fluxes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30" y="2330777"/>
            <a:ext cx="4123835" cy="397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4" y="2330777"/>
            <a:ext cx="4637418" cy="39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837756" cy="4261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70" y="4261033"/>
            <a:ext cx="6633308" cy="259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5941" y="3900988"/>
            <a:ext cx="266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Williams et al., 2012,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0176" y="595269"/>
            <a:ext cx="38968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Another EXAMPLE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Static Biomass + disturbance history to</a:t>
            </a:r>
          </a:p>
          <a:p>
            <a:r>
              <a:rPr lang="en-US" b="1" dirty="0" smtClean="0"/>
              <a:t>Parameterize flux models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22706" y="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Landsat VCT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5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9375"/>
            <a:ext cx="9225602" cy="6709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Strategy for linking Biomass products with Flux Products</a:t>
            </a:r>
          </a:p>
          <a:p>
            <a:endParaRPr lang="en-US" dirty="0" smtClean="0"/>
          </a:p>
          <a:p>
            <a:r>
              <a:rPr lang="en-US" dirty="0" smtClean="0"/>
              <a:t>Working Group membership should include projects willing to contribute products that</a:t>
            </a:r>
          </a:p>
          <a:p>
            <a:r>
              <a:rPr lang="en-US" dirty="0" smtClean="0"/>
              <a:t>are useful for reconciling BM, fluxes, and atmospheric CO2 variability.</a:t>
            </a:r>
          </a:p>
          <a:p>
            <a:endParaRPr lang="en-US" dirty="0"/>
          </a:p>
          <a:p>
            <a:r>
              <a:rPr lang="en-US" dirty="0" smtClean="0"/>
              <a:t>Group would define products at useful resolutions, formats and establish working collaborations</a:t>
            </a:r>
          </a:p>
          <a:p>
            <a:endParaRPr lang="en-US" dirty="0" smtClean="0"/>
          </a:p>
          <a:p>
            <a:r>
              <a:rPr lang="en-US" b="1" dirty="0" smtClean="0"/>
              <a:t>Issues to be resolved:</a:t>
            </a:r>
          </a:p>
          <a:p>
            <a:endParaRPr lang="en-US" b="1" dirty="0" smtClean="0"/>
          </a:p>
          <a:p>
            <a:r>
              <a:rPr lang="en-US" dirty="0" smtClean="0"/>
              <a:t>Problem of scale: at what spatial resolutions can biomass </a:t>
            </a:r>
            <a:r>
              <a:rPr lang="en-US" dirty="0" smtClean="0"/>
              <a:t>change </a:t>
            </a:r>
            <a:r>
              <a:rPr lang="en-US" dirty="0" smtClean="0"/>
              <a:t>estimates be related to</a:t>
            </a:r>
          </a:p>
          <a:p>
            <a:r>
              <a:rPr lang="en-US" dirty="0" smtClean="0"/>
              <a:t>atmospheric CO2 variability?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verify/validate modeled fluxes</a:t>
            </a:r>
          </a:p>
          <a:p>
            <a:r>
              <a:rPr lang="en-US" dirty="0" smtClean="0"/>
              <a:t>	indirect model testing to support confidence in model predictions (local to global)</a:t>
            </a:r>
          </a:p>
          <a:p>
            <a:r>
              <a:rPr lang="en-US" dirty="0" smtClean="0"/>
              <a:t>	direct measurement of fluxes (eddy covariance, tall towers for regional fluxes)</a:t>
            </a:r>
          </a:p>
          <a:p>
            <a:r>
              <a:rPr lang="en-US" dirty="0" smtClean="0"/>
              <a:t>	net flux estimations using atmospheric CO2 observations and transport models </a:t>
            </a:r>
          </a:p>
          <a:p>
            <a:r>
              <a:rPr lang="en-US" dirty="0"/>
              <a:t>	</a:t>
            </a:r>
            <a:r>
              <a:rPr lang="en-US" dirty="0" smtClean="0"/>
              <a:t>(regional to global)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scope be expanded to consider CH4, other biomass and detrital pools?</a:t>
            </a:r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NOTE OVERLAP with other Working Groups:</a:t>
            </a:r>
          </a:p>
          <a:p>
            <a:r>
              <a:rPr lang="en-US" sz="1400" dirty="0" smtClean="0"/>
              <a:t>Algorithm Assessment/</a:t>
            </a:r>
            <a:r>
              <a:rPr lang="en-US" sz="1400" dirty="0" err="1" smtClean="0"/>
              <a:t>Intercomparisons</a:t>
            </a:r>
            <a:endParaRPr lang="en-US" sz="1400" dirty="0" smtClean="0"/>
          </a:p>
          <a:p>
            <a:r>
              <a:rPr lang="en-US" sz="1400" dirty="0" smtClean="0"/>
              <a:t>System Framework</a:t>
            </a:r>
          </a:p>
          <a:p>
            <a:r>
              <a:rPr lang="en-US" sz="1400" dirty="0" smtClean="0"/>
              <a:t>Atmospheric Validation</a:t>
            </a:r>
          </a:p>
          <a:p>
            <a:r>
              <a:rPr lang="en-US" sz="1400" dirty="0" smtClean="0"/>
              <a:t>MRV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316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7807</TotalTime>
  <Words>768</Words>
  <Application>Microsoft Macintosh PowerPoint</Application>
  <PresentationFormat>On-screen Show (4:3)</PresentationFormat>
  <Paragraphs>159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GSFC 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collatz</dc:creator>
  <cp:lastModifiedBy>jim collatz</cp:lastModifiedBy>
  <cp:revision>144</cp:revision>
  <dcterms:created xsi:type="dcterms:W3CDTF">2014-05-14T15:34:33Z</dcterms:created>
  <dcterms:modified xsi:type="dcterms:W3CDTF">2014-11-12T22:31:15Z</dcterms:modified>
</cp:coreProperties>
</file>